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072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eimT9f4QgvWKqplm1KT4nHEKP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5839" y="0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:notes"/>
          <p:cNvSpPr txBox="1"/>
          <p:nvPr>
            <p:ph idx="12" type="sldNum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b4c630ec_0_610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5bb4c630ec_0_610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bb4c630ec_0_1136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bb4c630ec_0_1136:notes"/>
          <p:cNvSpPr txBox="1"/>
          <p:nvPr>
            <p:ph idx="1" type="body"/>
          </p:nvPr>
        </p:nvSpPr>
        <p:spPr>
          <a:xfrm>
            <a:off x="680721" y="4783306"/>
            <a:ext cx="5445900" cy="39135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bb4c630ec_0_1136:notes"/>
          <p:cNvSpPr txBox="1"/>
          <p:nvPr>
            <p:ph idx="12" type="sldNum"/>
          </p:nvPr>
        </p:nvSpPr>
        <p:spPr>
          <a:xfrm>
            <a:off x="3855839" y="9440647"/>
            <a:ext cx="2949900" cy="498600"/>
          </a:xfrm>
          <a:prstGeom prst="rect">
            <a:avLst/>
          </a:prstGeom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b4c630ec_0_1143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b4c630ec_0_1143:notes"/>
          <p:cNvSpPr txBox="1"/>
          <p:nvPr>
            <p:ph idx="1" type="body"/>
          </p:nvPr>
        </p:nvSpPr>
        <p:spPr>
          <a:xfrm>
            <a:off x="680721" y="4783306"/>
            <a:ext cx="5445900" cy="39135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bb4c630ec_0_1143:notes"/>
          <p:cNvSpPr txBox="1"/>
          <p:nvPr>
            <p:ph idx="12" type="sldNum"/>
          </p:nvPr>
        </p:nvSpPr>
        <p:spPr>
          <a:xfrm>
            <a:off x="3855839" y="9440647"/>
            <a:ext cx="2949900" cy="498600"/>
          </a:xfrm>
          <a:prstGeom prst="rect">
            <a:avLst/>
          </a:prstGeom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bb4c630ec_0_1150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bb4c630ec_0_1150:notes"/>
          <p:cNvSpPr txBox="1"/>
          <p:nvPr>
            <p:ph idx="1" type="body"/>
          </p:nvPr>
        </p:nvSpPr>
        <p:spPr>
          <a:xfrm>
            <a:off x="680721" y="4783306"/>
            <a:ext cx="5445900" cy="39135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bb4c630ec_0_1150:notes"/>
          <p:cNvSpPr txBox="1"/>
          <p:nvPr>
            <p:ph idx="12" type="sldNum"/>
          </p:nvPr>
        </p:nvSpPr>
        <p:spPr>
          <a:xfrm>
            <a:off x="3855839" y="9440647"/>
            <a:ext cx="2949900" cy="498600"/>
          </a:xfrm>
          <a:prstGeom prst="rect">
            <a:avLst/>
          </a:prstGeom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bb4c630ec_0_1157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bb4c630ec_0_1157:notes"/>
          <p:cNvSpPr txBox="1"/>
          <p:nvPr>
            <p:ph idx="1" type="body"/>
          </p:nvPr>
        </p:nvSpPr>
        <p:spPr>
          <a:xfrm>
            <a:off x="680721" y="4783306"/>
            <a:ext cx="5445900" cy="39135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bb4c630ec_0_1157:notes"/>
          <p:cNvSpPr txBox="1"/>
          <p:nvPr>
            <p:ph idx="12" type="sldNum"/>
          </p:nvPr>
        </p:nvSpPr>
        <p:spPr>
          <a:xfrm>
            <a:off x="3855839" y="9440647"/>
            <a:ext cx="2949900" cy="498600"/>
          </a:xfrm>
          <a:prstGeom prst="rect">
            <a:avLst/>
          </a:prstGeom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b4c630ec_0_1164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b4c630ec_0_1164:notes"/>
          <p:cNvSpPr txBox="1"/>
          <p:nvPr>
            <p:ph idx="1" type="body"/>
          </p:nvPr>
        </p:nvSpPr>
        <p:spPr>
          <a:xfrm>
            <a:off x="680721" y="4783306"/>
            <a:ext cx="5445900" cy="39135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bb4c630ec_0_1164:notes"/>
          <p:cNvSpPr txBox="1"/>
          <p:nvPr>
            <p:ph idx="12" type="sldNum"/>
          </p:nvPr>
        </p:nvSpPr>
        <p:spPr>
          <a:xfrm>
            <a:off x="3855839" y="9440647"/>
            <a:ext cx="2949900" cy="498600"/>
          </a:xfrm>
          <a:prstGeom prst="rect">
            <a:avLst/>
          </a:prstGeom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b4c630ec_0_708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5bb4c630ec_0_708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b4c630ec_0_821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5bb4c630ec_0_821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b4c630ec_0_821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bb4c630ec_0_1036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5bb4c630ec_0_1036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Everyone in this room would have googled themselves at some point.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Sometime today, Google yourself and take a look at what comes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/>
              <a:t>What shape is your digital persona in, and what it is saying about you as a QUT staff member?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5bb4c630ec_0_1036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A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Nineteen universities in Australia and CONZUL in NZ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CC Australia an d Tohatoha are members</a:t>
            </a:r>
            <a:endParaRPr/>
          </a:p>
        </p:txBody>
      </p:sp>
      <p:sp>
        <p:nvSpPr>
          <p:cNvPr id="192" name="Google Shape;192;p2:notes"/>
          <p:cNvSpPr txBox="1"/>
          <p:nvPr>
            <p:ph idx="12" type="sldNum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b4c630ec_0_1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5bb4c630ec_0_1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bb4c630ec_0_1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b4c630ec_0_108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bb4c630ec_0_108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b4c630ec_0_208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bb4c630ec_0_208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b4c630ec_0_309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bb4c630ec_0_309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b4c630ec_0_410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5bb4c630ec_0_410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bb4c630ec_0_512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bb4c630ec_0_512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b4c630ec_0_105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5bb4c630ec_0_105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g5bb4c630ec_0_10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5bb4c630ec_0_10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5bb4c630ec_0_10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b4c630ec_0_10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5bb4c630ec_0_10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g5bb4c630ec_0_10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5bb4c630ec_0_10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5bb4c630ec_0_10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b4c630ec_0_10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5bb4c630ec_0_10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5bb4c630ec_0_1063"/>
          <p:cNvSpPr txBox="1"/>
          <p:nvPr>
            <p:ph idx="10" type="dt"/>
          </p:nvPr>
        </p:nvSpPr>
        <p:spPr>
          <a:xfrm rot="-5400000">
            <a:off x="11527480" y="735675"/>
            <a:ext cx="96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5bb4c630ec_0_1063"/>
          <p:cNvSpPr txBox="1"/>
          <p:nvPr>
            <p:ph idx="11" type="ftr"/>
          </p:nvPr>
        </p:nvSpPr>
        <p:spPr>
          <a:xfrm rot="-5400000">
            <a:off x="9931028" y="3919191"/>
            <a:ext cx="41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" name="Google Shape;112;g5bb4c630ec_0_1063"/>
          <p:cNvCxnSpPr/>
          <p:nvPr/>
        </p:nvCxnSpPr>
        <p:spPr>
          <a:xfrm>
            <a:off x="834898" y="1657350"/>
            <a:ext cx="10842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g5bb4c630ec_0_1063"/>
          <p:cNvSpPr txBox="1"/>
          <p:nvPr>
            <p:ph idx="12" type="sldNum"/>
          </p:nvPr>
        </p:nvSpPr>
        <p:spPr>
          <a:xfrm>
            <a:off x="11629293" y="6498000"/>
            <a:ext cx="52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4" name="Google Shape;114;g5bb4c630ec_0_1063"/>
          <p:cNvSpPr txBox="1"/>
          <p:nvPr>
            <p:ph idx="2" type="body"/>
          </p:nvPr>
        </p:nvSpPr>
        <p:spPr>
          <a:xfrm>
            <a:off x="1" y="6498000"/>
            <a:ext cx="1148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200"/>
              <a:buNone/>
              <a:defRPr i="1" sz="1200">
                <a:solidFill>
                  <a:srgbClr val="D8D8D8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b4c630ec_0_10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5bb4c630ec_0_10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g5bb4c630ec_0_1071"/>
          <p:cNvSpPr txBox="1"/>
          <p:nvPr>
            <p:ph idx="10" type="dt"/>
          </p:nvPr>
        </p:nvSpPr>
        <p:spPr>
          <a:xfrm rot="-5400000">
            <a:off x="11527480" y="735675"/>
            <a:ext cx="96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5bb4c630ec_0_1071"/>
          <p:cNvSpPr txBox="1"/>
          <p:nvPr>
            <p:ph idx="11" type="ftr"/>
          </p:nvPr>
        </p:nvSpPr>
        <p:spPr>
          <a:xfrm rot="-5400000">
            <a:off x="9931028" y="3919191"/>
            <a:ext cx="41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0" name="Google Shape;120;g5bb4c630ec_0_1071"/>
          <p:cNvCxnSpPr/>
          <p:nvPr/>
        </p:nvCxnSpPr>
        <p:spPr>
          <a:xfrm>
            <a:off x="834898" y="1657350"/>
            <a:ext cx="10842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5bb4c630ec_0_1071"/>
          <p:cNvSpPr txBox="1"/>
          <p:nvPr>
            <p:ph idx="12" type="sldNum"/>
          </p:nvPr>
        </p:nvSpPr>
        <p:spPr>
          <a:xfrm>
            <a:off x="11629293" y="6498000"/>
            <a:ext cx="52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rtl="0" algn="r">
              <a:spcBef>
                <a:spcPts val="0"/>
              </a:spcBef>
              <a:buClr>
                <a:srgbClr val="D5DBE5"/>
              </a:buClr>
              <a:buSzPts val="1800"/>
              <a:buFont typeface="Arial"/>
              <a:buNone/>
              <a:defRPr b="0" sz="1800">
                <a:solidFill>
                  <a:srgbClr val="D5DBE5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2" name="Google Shape;122;g5bb4c630ec_0_1071"/>
          <p:cNvSpPr txBox="1"/>
          <p:nvPr>
            <p:ph idx="2" type="body"/>
          </p:nvPr>
        </p:nvSpPr>
        <p:spPr>
          <a:xfrm>
            <a:off x="1" y="6498000"/>
            <a:ext cx="1148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200"/>
              <a:buNone/>
              <a:defRPr i="1" sz="1200">
                <a:solidFill>
                  <a:srgbClr val="D8D8D8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b4c630ec_0_107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5bb4c630ec_0_107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g5bb4c630ec_0_10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5bb4c630ec_0_10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5bb4c630ec_0_10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bb4c630ec_0_10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5bb4c630ec_0_108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g5bb4c630ec_0_108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g5bb4c630ec_0_10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5bb4c630ec_0_10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5bb4c630ec_0_10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b4c630ec_0_109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5bb4c630ec_0_109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g5bb4c630ec_0_109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g5bb4c630ec_0_109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g5bb4c630ec_0_109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g5bb4c630ec_0_10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5bb4c630ec_0_10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5bb4c630ec_0_10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b4c630ec_0_11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5bb4c630ec_0_11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5bb4c630ec_0_11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5bb4c630ec_0_1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b4c630ec_0_110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5bb4c630ec_0_110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5bb4c630ec_0_11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b4c630ec_0_11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5bb4c630ec_0_111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7" name="Google Shape;157;g5bb4c630ec_0_111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g5bb4c630ec_0_1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5bb4c630ec_0_1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5bb4c630ec_0_1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b4c630ec_0_11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5bb4c630ec_0_11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g5bb4c630ec_0_11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g5bb4c630ec_0_11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5bb4c630ec_0_11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5bb4c630ec_0_1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b4c630ec_0_1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5bb4c630ec_0_1124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5bb4c630ec_0_11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5bb4c630ec_0_11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5bb4c630ec_0_1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b4c630ec_0_1130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5bb4c630ec_0_1130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g5bb4c630ec_0_11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5bb4c630ec_0_11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5bb4c630ec_0_11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b4c630ec_0_10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g5bb4c630ec_0_10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5bb4c630ec_0_10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5bb4c630ec_0_10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5bb4c630ec_0_10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jp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/>
          <p:nvPr>
            <p:ph type="ctrTitle"/>
          </p:nvPr>
        </p:nvSpPr>
        <p:spPr>
          <a:xfrm>
            <a:off x="1524000" y="31246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b="1" i="1" lang="en-AU" sz="4000"/>
            </a:br>
            <a:r>
              <a:rPr lang="en-AU"/>
              <a:t>Sharing and promoting you and your work</a:t>
            </a:r>
            <a:endParaRPr sz="4000"/>
          </a:p>
        </p:txBody>
      </p:sp>
      <p:sp>
        <p:nvSpPr>
          <p:cNvPr id="186" name="Google Shape;186;p1"/>
          <p:cNvSpPr txBox="1"/>
          <p:nvPr/>
        </p:nvSpPr>
        <p:spPr>
          <a:xfrm>
            <a:off x="572720" y="2843970"/>
            <a:ext cx="10457230" cy="2435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Ginny Barbour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Director, Australasian Open Access Strategy Group (AOASG)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Advisor, Office of Research Ethics and Integrity and Library, Queensland University of Technology, Brisbane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Sandra Fry Project Officer, AOASG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@openaccess_anz   </a:t>
            </a:r>
            <a:endParaRPr/>
          </a:p>
          <a:p>
            <a:pPr indent="0" lvl="1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www.aoasg.org.au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AU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/>
          </a:p>
        </p:txBody>
      </p:sp>
      <p:pic>
        <p:nvPicPr>
          <p:cNvPr id="187" name="Google Shape;1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3" y="5199647"/>
            <a:ext cx="3596640" cy="157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5bb4c630ec_0_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5bb4c630ec_0_6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My rules of </a:t>
            </a:r>
            <a:r>
              <a:rPr lang="en-AU" strike="sngStrike"/>
              <a:t>tweeting </a:t>
            </a:r>
            <a:r>
              <a:rPr lang="en-AU"/>
              <a:t>blogging</a:t>
            </a:r>
            <a:endParaRPr/>
          </a:p>
        </p:txBody>
      </p:sp>
      <p:sp>
        <p:nvSpPr>
          <p:cNvPr id="278" name="Google Shape;278;g5bb4c630ec_0_6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Be yourself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- once you’ve decided who you are!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Stick to what you know (ish)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Blogs are professional communications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Be courteous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And write for the 14 year old in your life!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           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b4c630ec_0_1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Websites for CVs</a:t>
            </a:r>
            <a:endParaRPr/>
          </a:p>
        </p:txBody>
      </p:sp>
      <p:sp>
        <p:nvSpPr>
          <p:cNvPr id="285" name="Google Shape;285;g5bb4c630ec_0_1136"/>
          <p:cNvSpPr txBox="1"/>
          <p:nvPr>
            <p:ph idx="1" type="body"/>
          </p:nvPr>
        </p:nvSpPr>
        <p:spPr>
          <a:xfrm>
            <a:off x="9322275" y="1490050"/>
            <a:ext cx="1528200" cy="137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AU"/>
              <a:t>For CVs</a:t>
            </a:r>
            <a:endParaRPr/>
          </a:p>
        </p:txBody>
      </p:sp>
      <p:pic>
        <p:nvPicPr>
          <p:cNvPr id="286" name="Google Shape;286;g5bb4c630ec_0_1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50" y="1551949"/>
            <a:ext cx="8362776" cy="44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bb4c630ec_0_1143"/>
          <p:cNvSpPr txBox="1"/>
          <p:nvPr>
            <p:ph type="title"/>
          </p:nvPr>
        </p:nvSpPr>
        <p:spPr>
          <a:xfrm>
            <a:off x="8640650" y="499925"/>
            <a:ext cx="3282300" cy="287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For professional profiles</a:t>
            </a:r>
            <a:endParaRPr/>
          </a:p>
        </p:txBody>
      </p:sp>
      <p:sp>
        <p:nvSpPr>
          <p:cNvPr id="293" name="Google Shape;293;g5bb4c630ec_0_11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g5bb4c630ec_0_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" y="0"/>
            <a:ext cx="80332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bb4c630ec_0_1150"/>
          <p:cNvSpPr txBox="1"/>
          <p:nvPr>
            <p:ph type="title"/>
          </p:nvPr>
        </p:nvSpPr>
        <p:spPr>
          <a:xfrm>
            <a:off x="6312000" y="1644450"/>
            <a:ext cx="3838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For spin-offs</a:t>
            </a:r>
            <a:endParaRPr/>
          </a:p>
        </p:txBody>
      </p:sp>
      <p:pic>
        <p:nvPicPr>
          <p:cNvPr id="301" name="Google Shape;301;g5bb4c630ec_0_1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7" y="0"/>
            <a:ext cx="415518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bb4c630ec_0_1157"/>
          <p:cNvSpPr txBox="1"/>
          <p:nvPr>
            <p:ph type="title"/>
          </p:nvPr>
        </p:nvSpPr>
        <p:spPr>
          <a:xfrm>
            <a:off x="7287925" y="2103300"/>
            <a:ext cx="4359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Whichever site you use…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Keep it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Keep it up-to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Keep it online (or hide 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bb4c630ec_0_1157"/>
          <p:cNvSpPr txBox="1"/>
          <p:nvPr>
            <p:ph idx="1" type="body"/>
          </p:nvPr>
        </p:nvSpPr>
        <p:spPr>
          <a:xfrm>
            <a:off x="838200" y="1825625"/>
            <a:ext cx="7078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g5bb4c630ec_0_1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7750" y="227475"/>
            <a:ext cx="8020050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bb4c630ec_0_1164"/>
          <p:cNvSpPr txBox="1"/>
          <p:nvPr>
            <p:ph type="title"/>
          </p:nvPr>
        </p:nvSpPr>
        <p:spPr>
          <a:xfrm>
            <a:off x="8242175" y="365125"/>
            <a:ext cx="3111600" cy="442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Don’t be afraid to pitch to general sites</a:t>
            </a:r>
            <a:endParaRPr/>
          </a:p>
        </p:txBody>
      </p:sp>
      <p:pic>
        <p:nvPicPr>
          <p:cNvPr id="316" name="Google Shape;316;g5bb4c630ec_0_1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" y="0"/>
            <a:ext cx="82202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5bb4c630ec_0_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5bb4c630ec_0_7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But </a:t>
            </a:r>
            <a:r>
              <a:rPr lang="en-AU"/>
              <a:t>...</a:t>
            </a:r>
            <a:r>
              <a:rPr lang="en-AU"/>
              <a:t>.s</a:t>
            </a:r>
            <a:r>
              <a:rPr lang="en-AU"/>
              <a:t>tick to the brief!</a:t>
            </a:r>
            <a:endParaRPr/>
          </a:p>
        </p:txBody>
      </p:sp>
      <p:pic>
        <p:nvPicPr>
          <p:cNvPr id="323" name="Google Shape;323;g5bb4c630ec_0_70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74" y="1434319"/>
            <a:ext cx="752040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5bb4c630ec_0_7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5026" y="411188"/>
            <a:ext cx="4635500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b4c630ec_0_821"/>
          <p:cNvSpPr txBox="1"/>
          <p:nvPr>
            <p:ph type="title"/>
          </p:nvPr>
        </p:nvSpPr>
        <p:spPr>
          <a:xfrm>
            <a:off x="2150174" y="810261"/>
            <a:ext cx="7774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AU" sz="3600"/>
              <a:t>Something else to consider - Wikipedia</a:t>
            </a:r>
            <a:endParaRPr sz="3600"/>
          </a:p>
        </p:txBody>
      </p:sp>
      <p:sp>
        <p:nvSpPr>
          <p:cNvPr id="331" name="Google Shape;331;g5bb4c630ec_0_821"/>
          <p:cNvSpPr txBox="1"/>
          <p:nvPr/>
        </p:nvSpPr>
        <p:spPr>
          <a:xfrm>
            <a:off x="2489200" y="2247856"/>
            <a:ext cx="69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Thesis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1-10</a:t>
            </a:r>
            <a:endParaRPr/>
          </a:p>
        </p:txBody>
      </p:sp>
      <p:sp>
        <p:nvSpPr>
          <p:cNvPr id="332" name="Google Shape;332;g5bb4c630ec_0_821"/>
          <p:cNvSpPr txBox="1"/>
          <p:nvPr/>
        </p:nvSpPr>
        <p:spPr>
          <a:xfrm>
            <a:off x="2375598" y="3048842"/>
            <a:ext cx="807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 Journal Paper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</a:t>
            </a:r>
            <a:endParaRPr/>
          </a:p>
        </p:txBody>
      </p:sp>
      <p:sp>
        <p:nvSpPr>
          <p:cNvPr id="333" name="Google Shape;333;g5bb4c630ec_0_821"/>
          <p:cNvSpPr txBox="1"/>
          <p:nvPr/>
        </p:nvSpPr>
        <p:spPr>
          <a:xfrm>
            <a:off x="2489200" y="4507635"/>
            <a:ext cx="693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5% Journal Paper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g5bb4c630ec_0_821"/>
          <p:cNvCxnSpPr>
            <a:stCxn id="333" idx="3"/>
            <a:endCxn id="335" idx="1"/>
          </p:cNvCxnSpPr>
          <p:nvPr/>
        </p:nvCxnSpPr>
        <p:spPr>
          <a:xfrm>
            <a:off x="3183100" y="5061585"/>
            <a:ext cx="15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g5bb4c630ec_0_821"/>
          <p:cNvCxnSpPr>
            <a:stCxn id="332" idx="3"/>
            <a:endCxn id="337" idx="1"/>
          </p:cNvCxnSpPr>
          <p:nvPr/>
        </p:nvCxnSpPr>
        <p:spPr>
          <a:xfrm>
            <a:off x="3183198" y="3602792"/>
            <a:ext cx="15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g5bb4c630ec_0_821"/>
          <p:cNvCxnSpPr>
            <a:stCxn id="331" idx="3"/>
            <a:endCxn id="339" idx="1"/>
          </p:cNvCxnSpPr>
          <p:nvPr/>
        </p:nvCxnSpPr>
        <p:spPr>
          <a:xfrm>
            <a:off x="3183100" y="2524906"/>
            <a:ext cx="15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g5bb4c630ec_0_821"/>
          <p:cNvSpPr/>
          <p:nvPr/>
        </p:nvSpPr>
        <p:spPr>
          <a:xfrm>
            <a:off x="3334949" y="3552440"/>
            <a:ext cx="100800" cy="1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5bb4c630ec_0_821"/>
          <p:cNvSpPr/>
          <p:nvPr/>
        </p:nvSpPr>
        <p:spPr>
          <a:xfrm>
            <a:off x="3334949" y="2515855"/>
            <a:ext cx="1800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5bb4c630ec_0_821"/>
          <p:cNvSpPr/>
          <p:nvPr/>
        </p:nvSpPr>
        <p:spPr>
          <a:xfrm>
            <a:off x="3334949" y="4962633"/>
            <a:ext cx="198000" cy="19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g5bb4c630ec_0_821"/>
          <p:cNvGrpSpPr/>
          <p:nvPr/>
        </p:nvGrpSpPr>
        <p:grpSpPr>
          <a:xfrm>
            <a:off x="3532949" y="2253251"/>
            <a:ext cx="2736548" cy="554100"/>
            <a:chOff x="1536569" y="2344020"/>
            <a:chExt cx="2736548" cy="554100"/>
          </a:xfrm>
        </p:grpSpPr>
        <p:sp>
          <p:nvSpPr>
            <p:cNvPr id="341" name="Google Shape;341;g5bb4c630ec_0_821"/>
            <p:cNvSpPr txBox="1"/>
            <p:nvPr/>
          </p:nvSpPr>
          <p:spPr>
            <a:xfrm>
              <a:off x="1536569" y="2344020"/>
              <a:ext cx="2224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Median Wikipedia page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10,000 pa</a:t>
              </a:r>
              <a:endParaRPr/>
            </a:p>
          </p:txBody>
        </p:sp>
        <p:cxnSp>
          <p:nvCxnSpPr>
            <p:cNvPr id="342" name="Google Shape;342;g5bb4c630ec_0_821"/>
            <p:cNvCxnSpPr>
              <a:stCxn id="341" idx="3"/>
              <a:endCxn id="343" idx="1"/>
            </p:cNvCxnSpPr>
            <p:nvPr/>
          </p:nvCxnSpPr>
          <p:spPr>
            <a:xfrm>
              <a:off x="3761369" y="2621070"/>
              <a:ext cx="15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3" name="Google Shape;343;g5bb4c630ec_0_821"/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g5bb4c630ec_0_821"/>
          <p:cNvGrpSpPr/>
          <p:nvPr/>
        </p:nvGrpSpPr>
        <p:grpSpPr>
          <a:xfrm>
            <a:off x="3877116" y="2350759"/>
            <a:ext cx="6153410" cy="3600000"/>
            <a:chOff x="2296633" y="2260259"/>
            <a:chExt cx="6153410" cy="3600000"/>
          </a:xfrm>
        </p:grpSpPr>
        <p:sp>
          <p:nvSpPr>
            <p:cNvPr id="345" name="Google Shape;345;g5bb4c630ec_0_821"/>
            <p:cNvSpPr txBox="1"/>
            <p:nvPr/>
          </p:nvSpPr>
          <p:spPr>
            <a:xfrm>
              <a:off x="2296633" y="4450470"/>
              <a:ext cx="240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 5% Wikipedia page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1,000,000 pa</a:t>
              </a:r>
              <a:endParaRPr/>
            </a:p>
          </p:txBody>
        </p:sp>
        <p:cxnSp>
          <p:nvCxnSpPr>
            <p:cNvPr id="346" name="Google Shape;346;g5bb4c630ec_0_821"/>
            <p:cNvCxnSpPr>
              <a:stCxn id="345" idx="3"/>
            </p:cNvCxnSpPr>
            <p:nvPr/>
          </p:nvCxnSpPr>
          <p:spPr>
            <a:xfrm>
              <a:off x="4698133" y="4727520"/>
              <a:ext cx="40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7" name="Google Shape;347;g5bb4c630ec_0_821"/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g5bb4c630ec_0_821"/>
          <p:cNvSpPr/>
          <p:nvPr/>
        </p:nvSpPr>
        <p:spPr>
          <a:xfrm>
            <a:off x="4791361" y="6357385"/>
            <a:ext cx="72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Slide from Thomas Shafee https://aoasg.org.au/webinar-series-2018/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bb4c630ec_0_10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Finally – present your best  online self</a:t>
            </a:r>
            <a:endParaRPr/>
          </a:p>
        </p:txBody>
      </p:sp>
      <p:sp>
        <p:nvSpPr>
          <p:cNvPr id="355" name="Google Shape;355;g5bb4c630ec_0_10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AU" sz="2667"/>
              <a:t>Google Yourself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Look at the first page of hits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What is you and what is not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Which ‘persona’ is being represented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What is inaccurate, out of date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What is missing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What should you ‘retire’</a:t>
            </a:r>
            <a:endParaRPr/>
          </a:p>
        </p:txBody>
      </p:sp>
      <p:pic>
        <p:nvPicPr>
          <p:cNvPr id="356" name="Google Shape;356;g5bb4c630ec_0_10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551" y="2142945"/>
            <a:ext cx="4572638" cy="25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5bb4c630ec_0_1036"/>
          <p:cNvSpPr/>
          <p:nvPr/>
        </p:nvSpPr>
        <p:spPr>
          <a:xfrm>
            <a:off x="4903470" y="5715298"/>
            <a:ext cx="71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from Jennifer Thomas Liaison Librarian, QUT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617" y="1467922"/>
            <a:ext cx="2590874" cy="223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 txBox="1"/>
          <p:nvPr>
            <p:ph type="title"/>
          </p:nvPr>
        </p:nvSpPr>
        <p:spPr>
          <a:xfrm>
            <a:off x="0" y="119574"/>
            <a:ext cx="1257701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AU" sz="4000"/>
              <a:t>AOASG – what we do</a:t>
            </a:r>
            <a:br>
              <a:rPr lang="en-AU" sz="4000"/>
            </a:br>
            <a:r>
              <a:rPr lang="en-AU" sz="4000"/>
              <a:t>Advocate to make Australasian research open &amp; FAIR</a:t>
            </a:r>
            <a:endParaRPr sz="4000"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475" y="4109031"/>
            <a:ext cx="4027699" cy="243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1099" y="1633126"/>
            <a:ext cx="1874135" cy="224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1435" y="3990155"/>
            <a:ext cx="2272367" cy="28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349" y="3633960"/>
            <a:ext cx="2018210" cy="318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858" y="1398953"/>
            <a:ext cx="5060883" cy="271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"/>
          <p:cNvSpPr txBox="1"/>
          <p:nvPr>
            <p:ph type="title"/>
          </p:nvPr>
        </p:nvSpPr>
        <p:spPr>
          <a:xfrm>
            <a:off x="1072397" y="32794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AU" sz="3600"/>
            </a:br>
            <a:r>
              <a:rPr lang="en-AU" sz="3600"/>
              <a:t>An </a:t>
            </a:r>
            <a:r>
              <a:rPr lang="en-AU" sz="3600">
                <a:solidFill>
                  <a:srgbClr val="FF0000"/>
                </a:solidFill>
              </a:rPr>
              <a:t>interconnected</a:t>
            </a:r>
            <a:r>
              <a:rPr lang="en-AU" sz="3600"/>
              <a:t>, equitable, </a:t>
            </a:r>
            <a:r>
              <a:rPr lang="en-AU" sz="3600">
                <a:solidFill>
                  <a:srgbClr val="FF0000"/>
                </a:solidFill>
              </a:rPr>
              <a:t>accountable</a:t>
            </a:r>
            <a:r>
              <a:rPr lang="en-AU" sz="3600"/>
              <a:t>, global scholarly ecosystem of well-curated, </a:t>
            </a:r>
            <a:r>
              <a:rPr lang="en-AU" sz="3600">
                <a:solidFill>
                  <a:srgbClr val="FF0000"/>
                </a:solidFill>
              </a:rPr>
              <a:t>interoperable</a:t>
            </a:r>
            <a:r>
              <a:rPr lang="en-AU" sz="3600"/>
              <a:t> research articles, data and software supported by a </a:t>
            </a:r>
            <a:r>
              <a:rPr lang="en-AU" sz="3600">
                <a:solidFill>
                  <a:srgbClr val="FF0000"/>
                </a:solidFill>
              </a:rPr>
              <a:t>diverse</a:t>
            </a:r>
            <a:r>
              <a:rPr lang="en-AU" sz="3600"/>
              <a:t> infrastructure of open publishing models.</a:t>
            </a:r>
            <a:br>
              <a:rPr lang="en-AU" sz="3600"/>
            </a:br>
            <a:br>
              <a:rPr b="1" lang="en-AU" sz="3600"/>
            </a:br>
            <a:endParaRPr b="1" sz="3600"/>
          </a:p>
        </p:txBody>
      </p:sp>
      <p:sp>
        <p:nvSpPr>
          <p:cNvPr id="206" name="Google Shape;206;p4"/>
          <p:cNvSpPr txBox="1"/>
          <p:nvPr/>
        </p:nvSpPr>
        <p:spPr>
          <a:xfrm>
            <a:off x="334537" y="365129"/>
            <a:ext cx="112534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A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</a:t>
            </a:r>
            <a:r>
              <a:rPr b="1" lang="en-AU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bigger: open scholarship</a:t>
            </a:r>
            <a:endParaRPr/>
          </a:p>
        </p:txBody>
      </p:sp>
      <p:sp>
        <p:nvSpPr>
          <p:cNvPr id="207" name="Google Shape;207;p4"/>
          <p:cNvSpPr txBox="1"/>
          <p:nvPr/>
        </p:nvSpPr>
        <p:spPr>
          <a:xfrm>
            <a:off x="838200" y="13052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1" y="5916467"/>
            <a:ext cx="1738769" cy="7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5bb4c630e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820" y="1769081"/>
            <a:ext cx="7530345" cy="3958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ive Commons License" id="215" name="Google Shape;215;g5bb4c630ec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936" y="6448823"/>
            <a:ext cx="11176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5bb4c630ec_0_1"/>
          <p:cNvSpPr/>
          <p:nvPr/>
        </p:nvSpPr>
        <p:spPr>
          <a:xfrm>
            <a:off x="1592455" y="196684"/>
            <a:ext cx="91533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efficient way to share your work?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373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publish openly</a:t>
            </a:r>
            <a:endParaRPr b="1" i="0" sz="373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5bb4c630ec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644" y="1902181"/>
            <a:ext cx="1687621" cy="38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5bb4c630ec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3687" y="3492091"/>
            <a:ext cx="1177761" cy="75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5bb4c630ec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547" y="2531829"/>
            <a:ext cx="2141996" cy="13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5bb4c630ec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547" y="3873872"/>
            <a:ext cx="1085974" cy="3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5bb4c630ec_0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40470" y="6116593"/>
            <a:ext cx="446351" cy="4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5bb4c630ec_0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33103" y="5448255"/>
            <a:ext cx="1320085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10-29 at 22.34.30.png" id="223" name="Google Shape;223;g5bb4c630ec_0_1"/>
          <p:cNvPicPr preferRelativeResize="0"/>
          <p:nvPr/>
        </p:nvPicPr>
        <p:blipFill rotWithShape="1">
          <a:blip r:embed="rId11">
            <a:alphaModFix/>
          </a:blip>
          <a:srcRect b="0" l="0" r="0" t="-46864"/>
          <a:stretch/>
        </p:blipFill>
        <p:spPr>
          <a:xfrm>
            <a:off x="3340922" y="5915084"/>
            <a:ext cx="1408800" cy="7305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  <p:sp>
        <p:nvSpPr>
          <p:cNvPr id="224" name="Google Shape;224;g5bb4c630ec_0_1"/>
          <p:cNvSpPr/>
          <p:nvPr/>
        </p:nvSpPr>
        <p:spPr>
          <a:xfrm>
            <a:off x="8240536" y="6427425"/>
            <a:ext cx="39012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http://fossilsandshit.com/got-oa/        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5bb4c630ec_0_1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42" y="1313749"/>
            <a:ext cx="871320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5bb4c630ec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5bb4c630ec_0_108"/>
          <p:cNvSpPr txBox="1"/>
          <p:nvPr>
            <p:ph type="title"/>
          </p:nvPr>
        </p:nvSpPr>
        <p:spPr>
          <a:xfrm>
            <a:off x="0" y="-55788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Twitter to promote you, your work and your interests</a:t>
            </a:r>
            <a:endParaRPr/>
          </a:p>
        </p:txBody>
      </p:sp>
      <p:pic>
        <p:nvPicPr>
          <p:cNvPr id="232" name="Google Shape;232;g5bb4c630ec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393" y="1313749"/>
            <a:ext cx="7033926" cy="471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5bb4c630ec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8067" y="2551363"/>
            <a:ext cx="8203456" cy="398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5bb4c630ec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5bb4c630ec_0_2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My rules of tweeting</a:t>
            </a:r>
            <a:endParaRPr/>
          </a:p>
        </p:txBody>
      </p:sp>
      <p:sp>
        <p:nvSpPr>
          <p:cNvPr id="240" name="Google Shape;240;g5bb4c630ec_0_208"/>
          <p:cNvSpPr txBox="1"/>
          <p:nvPr>
            <p:ph idx="1" type="body"/>
          </p:nvPr>
        </p:nvSpPr>
        <p:spPr>
          <a:xfrm>
            <a:off x="142688" y="140271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Be yourself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- once you’ve decided who you are!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Stick to what you know (ish)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Tweets are professional communications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Be courteous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A tweet is forever </a:t>
            </a:r>
            <a:endParaRPr/>
          </a:p>
        </p:txBody>
      </p:sp>
      <p:pic>
        <p:nvPicPr>
          <p:cNvPr id="241" name="Google Shape;241;g5bb4c630ec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2291" y="0"/>
            <a:ext cx="2750820" cy="439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5bb4c630ec_0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4784" y="0"/>
            <a:ext cx="2747508" cy="396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5bb4c630ec_0_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9064" y="2599982"/>
            <a:ext cx="2229224" cy="3711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5bb4c630ec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bb4c630ec_0_30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359" y="1218777"/>
            <a:ext cx="6076200" cy="3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5bb4c630ec_0_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1639" y="2947398"/>
            <a:ext cx="4864516" cy="383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5bb4c630ec_0_3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6701" y="-18771"/>
            <a:ext cx="6114392" cy="442438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5bb4c630ec_0_309"/>
          <p:cNvSpPr txBox="1"/>
          <p:nvPr>
            <p:ph type="title"/>
          </p:nvPr>
        </p:nvSpPr>
        <p:spPr>
          <a:xfrm>
            <a:off x="140970" y="1387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What makes a great tweet?</a:t>
            </a:r>
            <a:endParaRPr/>
          </a:p>
        </p:txBody>
      </p:sp>
      <p:sp>
        <p:nvSpPr>
          <p:cNvPr id="253" name="Google Shape;253;g5bb4c630ec_0_309"/>
          <p:cNvSpPr txBox="1"/>
          <p:nvPr/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Engaging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topic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….and the right length!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bb4c630ec_0_410"/>
          <p:cNvSpPr txBox="1"/>
          <p:nvPr>
            <p:ph idx="1" type="body"/>
          </p:nvPr>
        </p:nvSpPr>
        <p:spPr>
          <a:xfrm>
            <a:off x="1676400" y="177441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If you want to blog, you can build your own based on…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Wordpress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Ghost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Jekyll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Medium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Or many others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9" name="Google Shape;259;g5bb4c630ec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5bb4c630ec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44" y="1328551"/>
            <a:ext cx="5036331" cy="470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5bb4c630ec_0_4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When a tweet isn’t enough</a:t>
            </a:r>
            <a:endParaRPr/>
          </a:p>
        </p:txBody>
      </p:sp>
      <p:pic>
        <p:nvPicPr>
          <p:cNvPr id="262" name="Google Shape;262;g5bb4c630ec_0_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974" y="1774410"/>
            <a:ext cx="6165963" cy="501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5bb4c630ec_0_4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1457" y="2191123"/>
            <a:ext cx="7279371" cy="351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5bb4c630ec_0_4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1703" y="2685216"/>
            <a:ext cx="6700604" cy="377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5bb4c630ec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391" y="5529288"/>
            <a:ext cx="361492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5bb4c630ec_0_5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/>
              <a:t>What makes a great </a:t>
            </a:r>
            <a:r>
              <a:rPr lang="en-AU" strike="sngStrike"/>
              <a:t>tweet? </a:t>
            </a:r>
            <a:r>
              <a:rPr lang="en-AU"/>
              <a:t>blog</a:t>
            </a:r>
            <a:endParaRPr/>
          </a:p>
        </p:txBody>
      </p:sp>
      <p:sp>
        <p:nvSpPr>
          <p:cNvPr id="271" name="Google Shape;271;g5bb4c630ec_0_5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Timely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Engaging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On topic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….and the right length!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2018-11-27T22:04:46Z</dcterms:created>
  <dc:creator>Ginny Barbour</dc:creator>
</cp:coreProperties>
</file>